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3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iol.co/ch1-scibio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c24d5ee53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g3c24d5ee53_2_1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https://www.youtube.com/watch?v=dYjNHtF8A1M  for full instructions.  Basically, put a bit of slush powder in the bottom of the cup, the water will turn into a solid. 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i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i4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i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i4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24d5ee5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c24d5ee53_2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i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i5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4359a47_1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4359a47_161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4359a47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4359a47_16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4359a47_1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4359a47_161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i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i6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4359a47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4359a47_162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4359a47_1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4359a47_162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i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i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c76be8a3_11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5c76be8a3_117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i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i6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i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i7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4359a47_1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4359a47_164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http://biol.co/ch1-scibio</a:t>
            </a:r>
            <a:r>
              <a:rPr lang="en-US"/>
              <a:t>  ← quiz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647a2f16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647a2f16f_4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i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i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i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i1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i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i1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i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i2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i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i2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a3aa14c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a3aa14c_0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i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i3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JG698U2Mv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ctrTitle"/>
          </p:nvPr>
        </p:nvSpPr>
        <p:spPr>
          <a:xfrm>
            <a:off x="914350" y="379225"/>
            <a:ext cx="83313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Anchoring Phenomenon: A magic trick.</a:t>
            </a:r>
            <a:endParaRPr sz="3000"/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950" y="1334500"/>
            <a:ext cx="6578001" cy="39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/>
          <p:nvPr/>
        </p:nvSpPr>
        <p:spPr>
          <a:xfrm>
            <a:off x="2001700" y="5536525"/>
            <a:ext cx="6250500" cy="7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Disappearing water?   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06625" y="307250"/>
            <a:ext cx="9622900" cy="1346175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INFERENCE - a logical interpretation based on prior knowledge 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04625" y="2015175"/>
            <a:ext cx="9256850" cy="743325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Drawing a conclusion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00" y="19304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800" y="135400"/>
            <a:ext cx="3124200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34450" y="182325"/>
            <a:ext cx="7518000" cy="14355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HYPOTHESIS - a proposed explanation,  must be </a:t>
            </a:r>
            <a:r>
              <a:rPr lang="en-US" sz="42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testable</a:t>
            </a:r>
            <a:endParaRPr sz="4266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88713" y="1967250"/>
            <a:ext cx="9240000" cy="36855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Examples:</a:t>
            </a:r>
            <a:endParaRPr sz="2666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 </a:t>
            </a:r>
            <a:endParaRPr sz="2666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1.  Purina food will reduce a dog's shedding.</a:t>
            </a:r>
            <a:endParaRPr sz="2666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 </a:t>
            </a:r>
            <a:endParaRPr sz="2666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2.  Putting Miracle Grow on tomato plants will make them produce more tomatoes.</a:t>
            </a:r>
            <a:endParaRPr sz="2666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 </a:t>
            </a:r>
            <a:endParaRPr sz="2666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3.  The drug </a:t>
            </a:r>
            <a:r>
              <a:rPr lang="en-US">
                <a:highlight>
                  <a:srgbClr val="FFFF00"/>
                </a:highlight>
              </a:rPr>
              <a:t>Bloodapro</a:t>
            </a:r>
            <a:r>
              <a:rPr lang="en-US" sz="2666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will lower a person's blood pressure. </a:t>
            </a:r>
            <a:endParaRPr sz="2666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234450" y="5931875"/>
            <a:ext cx="9038400" cy="12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/>
              <a:t>What are some examples of statements that are NOT testable?</a:t>
            </a:r>
            <a:endParaRPr sz="3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1560500" y="994925"/>
            <a:ext cx="5604000" cy="9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Anchoring Phenomenon: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963" y="1658825"/>
            <a:ext cx="6902225" cy="51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1372300" y="6753575"/>
            <a:ext cx="72786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When air is blown into the flask, the color changes from blue to green.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How would a scientists answer this question? </a:t>
            </a:r>
            <a:endParaRPr sz="1800"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209975" y="257550"/>
            <a:ext cx="48933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1-2 How Scientists Work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218700" y="234450"/>
            <a:ext cx="9707700" cy="12933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Spontaneous Generation - </a:t>
            </a:r>
            <a:r>
              <a:rPr lang="en-US" sz="3800"/>
              <a:t>living things came from nonliving things</a:t>
            </a:r>
            <a:endParaRPr sz="3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85800" y="1943100"/>
            <a:ext cx="9626700" cy="4734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Francesco Redi (1668) </a:t>
            </a:r>
            <a:r>
              <a:rPr lang="en-US"/>
              <a:t> - experiments with red meat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525" y="2999763"/>
            <a:ext cx="8229600" cy="421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/>
          <p:nvPr/>
        </p:nvSpPr>
        <p:spPr>
          <a:xfrm>
            <a:off x="598150" y="2691275"/>
            <a:ext cx="8963700" cy="46665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63875" y="98050"/>
            <a:ext cx="9550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Spallanzani’s Experiment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625" y="1314300"/>
            <a:ext cx="4666500" cy="620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/>
          <p:nvPr/>
        </p:nvSpPr>
        <p:spPr>
          <a:xfrm>
            <a:off x="1846000" y="1205550"/>
            <a:ext cx="5412000" cy="62022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246400" y="314825"/>
            <a:ext cx="9718800" cy="12561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Louis Pasteur (1800's) </a:t>
            </a:r>
            <a:r>
              <a:rPr lang="en-US"/>
              <a:t> - S shaped flask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075" y="2189125"/>
            <a:ext cx="8092575" cy="45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472600" y="1648551"/>
            <a:ext cx="9266400" cy="51168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Three Experiments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422950" y="1607300"/>
            <a:ext cx="3141300" cy="47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DISPROVED  SPONTANEOUS GENERATION 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Life can only come from other life.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674" y="1073763"/>
            <a:ext cx="5147625" cy="60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600" cy="9906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Scientific Method: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9263100" cy="23484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Ask questions, make observations</a:t>
            </a:r>
            <a:endParaRPr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Gather information </a:t>
            </a:r>
            <a:endParaRPr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Form a hypothesis</a:t>
            </a:r>
            <a:endParaRPr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4) Set up a controlled 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(test)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5) Analyze data and draw conclusions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753125" y="4377350"/>
            <a:ext cx="3736200" cy="2011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Imagine how you would test a particular fertilizer to determine if the fertilizer would grow taller plants. </a:t>
            </a:r>
            <a:endParaRPr sz="2400"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175" y="4377350"/>
            <a:ext cx="1662975" cy="28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7525" y="5153850"/>
            <a:ext cx="3214700" cy="21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286100" y="187850"/>
            <a:ext cx="9263100" cy="43296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Manipulated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variable - the </a:t>
            </a:r>
            <a:r>
              <a:rPr lang="en-US" sz="3600"/>
              <a:t>thing you change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Responding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variable </a:t>
            </a:r>
            <a:r>
              <a:rPr lang="en-US" sz="3600"/>
              <a:t>- what you observe or measure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164175" y="194925"/>
            <a:ext cx="9624900" cy="32643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After you have designed your experiment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5)Record and analyze results 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6)Draw a conclusion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7)Repeat 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50" y="3246235"/>
            <a:ext cx="8731250" cy="346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1078025" y="6866850"/>
            <a:ext cx="79155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highlight>
                  <a:srgbClr val="FFFF00"/>
                </a:highlight>
              </a:rPr>
              <a:t>Does more fertilizer = better growth?</a:t>
            </a:r>
            <a:endParaRPr sz="300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407400" cy="12954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Science of Biology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78600" cy="9906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 What is Science?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207600" y="0"/>
            <a:ext cx="9550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Based on this data, what was the hypothesis?</a:t>
            </a:r>
            <a:endParaRPr sz="3300"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050" y="914400"/>
            <a:ext cx="6935600" cy="55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602600" y="6694725"/>
            <a:ext cx="80865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What should be the conclusion?</a:t>
            </a:r>
            <a:endParaRPr sz="3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600" cy="9906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of Scientific Method in Action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547450" y="1445400"/>
            <a:ext cx="4252500" cy="19143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Question:   What causes </a:t>
            </a:r>
            <a:r>
              <a:rPr lang="en-US" sz="2800"/>
              <a:t>bromothymol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blue to change colors when you blow into the straw?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500" y="1398575"/>
            <a:ext cx="4316474" cy="311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/>
        </p:nvSpPr>
        <p:spPr>
          <a:xfrm>
            <a:off x="515500" y="4179675"/>
            <a:ext cx="4316400" cy="19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Discuss with your elbow partner how you would answer this question.  You could design an experiment or make other observations.</a:t>
            </a:r>
            <a:endParaRPr sz="2200"/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6750" y="4729125"/>
            <a:ext cx="3333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700" cy="6732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***Field studies, models ***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9438700" cy="186175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Field Studies - when nature is observed in its natural state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Models - using computers to make a representation of a process, idea, or structure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3251200"/>
            <a:ext cx="6843100" cy="41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would you make a model of:</a:t>
            </a: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304800" y="1548200"/>
            <a:ext cx="9550500" cy="43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1.  Your home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2.  This classroom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3.  A dissected frog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4.  Climate change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5.  The solar system</a:t>
            </a:r>
            <a:endParaRPr sz="3000"/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950" y="1844088"/>
            <a:ext cx="5248399" cy="393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0175" y="363775"/>
            <a:ext cx="5908450" cy="702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94800" y="311750"/>
            <a:ext cx="4100800" cy="1201125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Goals of Science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292725" y="1881400"/>
            <a:ext cx="3127750" cy="175435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Deals only with the natural world</a:t>
            </a:r>
            <a:endParaRPr sz="2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400" y="60960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/>
          <p:nvPr/>
        </p:nvSpPr>
        <p:spPr>
          <a:xfrm>
            <a:off x="610200" y="3045025"/>
            <a:ext cx="3300850" cy="132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B5394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The supernatural is outside the realm of science</a:t>
            </a:r>
            <a:endParaRPr sz="2666">
              <a:solidFill>
                <a:srgbClr val="0B5394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4470400"/>
            <a:ext cx="2669250" cy="2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600" cy="9906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Collect and Organize Information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702" y="1295400"/>
            <a:ext cx="8492550" cy="61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306625" y="307250"/>
            <a:ext cx="9622900" cy="1346175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Propose explanations that can be </a:t>
            </a:r>
            <a:r>
              <a:rPr lang="en-US" sz="42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tested</a:t>
            </a:r>
            <a:endParaRPr sz="4266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2133600"/>
            <a:ext cx="7497650" cy="40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600" cy="9906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Summarizing..............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360063" y="1459075"/>
            <a:ext cx="9439800" cy="13461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is a body of </a:t>
            </a:r>
            <a:r>
              <a:rPr lang="en-US" sz="42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that </a:t>
            </a:r>
            <a:r>
              <a:rPr lang="en-US" sz="42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explains</a:t>
            </a: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natural </a:t>
            </a:r>
            <a:r>
              <a:rPr lang="en-US" sz="42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world</a:t>
            </a: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3150" y="3237600"/>
            <a:ext cx="3204850" cy="40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857900" y="60250"/>
            <a:ext cx="9302100" cy="7347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Begins with </a:t>
            </a:r>
            <a:r>
              <a:rPr lang="en-US" sz="3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OBSERVATIONS</a:t>
            </a:r>
            <a:endParaRPr sz="38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300" y="854950"/>
            <a:ext cx="8163701" cy="667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Selective Attention</a:t>
            </a:r>
            <a:endParaRPr/>
          </a:p>
        </p:txBody>
      </p:sp>
      <p:pic>
        <p:nvPicPr>
          <p:cNvPr id="71" name="Google Shape;71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616" y="1219200"/>
            <a:ext cx="7680526" cy="57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268600" y="257950"/>
            <a:ext cx="9622800" cy="9135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= </a:t>
            </a: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gathered from observations</a:t>
            </a:r>
            <a:endParaRPr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89613" y="1270625"/>
            <a:ext cx="9439800" cy="14874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Quantitative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a quantity, a number or measure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Qualitative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a quality, description 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900" y="2979975"/>
            <a:ext cx="4215275" cy="4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4872175" y="3279800"/>
            <a:ext cx="4784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Examples of Quantitative data?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Examples of Qualitative data?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394</Words>
  <Application>Microsoft Office PowerPoint</Application>
  <PresentationFormat>Custom</PresentationFormat>
  <Paragraphs>103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Custom</vt:lpstr>
      <vt:lpstr>Anchoring Phenomenon: A magic trick.</vt:lpstr>
      <vt:lpstr>The Science of Biology</vt:lpstr>
      <vt:lpstr>The Goals of Science</vt:lpstr>
      <vt:lpstr>2.  Collect and Organize Information</vt:lpstr>
      <vt:lpstr>3.  Propose explanations that can be tested</vt:lpstr>
      <vt:lpstr>Summarizing..............</vt:lpstr>
      <vt:lpstr>Science Begins with OBSERVATIONS</vt:lpstr>
      <vt:lpstr>Selective Attention</vt:lpstr>
      <vt:lpstr>Data = information gathered from observations</vt:lpstr>
      <vt:lpstr>INFERENCE - a logical interpretation based on prior knowledge </vt:lpstr>
      <vt:lpstr>HYPOTHESIS - a proposed explanation,  must be testable</vt:lpstr>
      <vt:lpstr>1-2 How Scientists Work</vt:lpstr>
      <vt:lpstr>Spontaneous Generation - living things came from nonliving things</vt:lpstr>
      <vt:lpstr>Spallanzani’s Experiment</vt:lpstr>
      <vt:lpstr>PowerPoint Presentation</vt:lpstr>
      <vt:lpstr>Three Experiments</vt:lpstr>
      <vt:lpstr>Scientific Method:</vt:lpstr>
      <vt:lpstr>PowerPoint Presentation</vt:lpstr>
      <vt:lpstr>PowerPoint Presentation</vt:lpstr>
      <vt:lpstr>Based on this data, what was the hypothesis?</vt:lpstr>
      <vt:lpstr>Example of Scientific Method in Action</vt:lpstr>
      <vt:lpstr>***Field studies, models ***</vt:lpstr>
      <vt:lpstr>How would you make a model of: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Anchoring Phenomenon: A magic trick.</dc:title>
  <cp:lastModifiedBy>Hartfield, Kevin</cp:lastModifiedBy>
  <cp:revision>3</cp:revision>
  <dcterms:modified xsi:type="dcterms:W3CDTF">2019-07-31T16:09:04Z</dcterms:modified>
</cp:coreProperties>
</file>